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3DCA6-9947-47D9-B4FC-82B46357D3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E78DBA-29DB-4E75-A7C4-9E2BFD75C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F5AA48-BC3D-45BD-84F7-91294F0C9B35}"/>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58BF2851-F454-4DBA-9F13-AB4A8A1DF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C11D52-F5C0-465A-A82D-BA81641691D4}"/>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114484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A455-5DEE-4C1A-AD4A-561421CEB2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C23930-1A90-4325-BE7B-5BFFD9C243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B4664-4314-4CED-AEDB-ACF013673924}"/>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6D00CDF1-3EC5-46A6-B334-3A20533BB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4BF31-23A7-4B53-A754-7065A9955072}"/>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73964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2A46D1-5CE5-4307-8527-CD69D45024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6A7233-8211-4B33-B6C0-DF341F6327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9302C-2A53-4A05-99F4-63C6252D97D1}"/>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B70F72FC-3F9F-450B-8038-00E446C32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79D3F-6037-4636-A36B-8E5BDB80B465}"/>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201289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8E2E-169A-4525-859E-14629E9581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202FBA-2A34-4FF5-BEB1-79F9244444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64FDE-4537-412A-B7C2-6BD4BD4185C0}"/>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D62EE245-48B3-4F51-A311-FE0F39D15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B53F7-978D-43F2-B05E-A108D298798D}"/>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75039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2D98A-4950-4021-BE33-CC07E18D9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041790-E751-4008-ACF0-C6F27BC13B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8D462B-C87F-465E-8A92-A38B2B78F1B1}"/>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E656F781-B5B7-4FB7-AC28-E484854CA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B5250-6C3B-469B-998F-B8BA6A1F5669}"/>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336452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1C6FE-34B0-4AC4-8058-35760F23B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2745E9-C77C-4070-825C-228EBC915F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D84E14-DE48-4677-92F8-CA73BC6CBB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7336CE-DD02-456D-9A4F-2C53AEAB6F77}"/>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6" name="Footer Placeholder 5">
            <a:extLst>
              <a:ext uri="{FF2B5EF4-FFF2-40B4-BE49-F238E27FC236}">
                <a16:creationId xmlns:a16="http://schemas.microsoft.com/office/drawing/2014/main" id="{0A194FEE-B9EC-45D5-BA86-6BEEB54DF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3F3E-A37B-4865-B5EB-53CB4868B3B8}"/>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8528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C977-F155-4CEA-B960-7FFE4B219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9ACC86-3AB8-4B9D-9BB4-A2C85066DA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55C7F1-7260-4254-A838-2089CB1A6F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1A4942-F461-4853-9B6B-634D565169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AC964A-883E-4D47-B54D-7B38CDAFD6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EC54B0-627E-419B-AAB6-BCEC7ADC108C}"/>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8" name="Footer Placeholder 7">
            <a:extLst>
              <a:ext uri="{FF2B5EF4-FFF2-40B4-BE49-F238E27FC236}">
                <a16:creationId xmlns:a16="http://schemas.microsoft.com/office/drawing/2014/main" id="{DD976506-5433-4430-BCF8-26F5C5661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486345-5073-49D9-AFF3-8C62F912DBA6}"/>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355452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F3F6-CD34-4977-A14A-ECB83830B0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5DCBB0-92B7-4DA0-A944-D8D93D74F73E}"/>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4" name="Footer Placeholder 3">
            <a:extLst>
              <a:ext uri="{FF2B5EF4-FFF2-40B4-BE49-F238E27FC236}">
                <a16:creationId xmlns:a16="http://schemas.microsoft.com/office/drawing/2014/main" id="{D3BD8ABE-5031-4D58-8049-BAABDD84A1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D86E6E-9537-4BFD-89AF-1094585AC6E0}"/>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28470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8515B2-618B-4858-ACC5-BC85DAFB4909}"/>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3" name="Footer Placeholder 2">
            <a:extLst>
              <a:ext uri="{FF2B5EF4-FFF2-40B4-BE49-F238E27FC236}">
                <a16:creationId xmlns:a16="http://schemas.microsoft.com/office/drawing/2014/main" id="{07A9BD08-F7CC-4ACB-8BBD-07586C19B3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6DF929-F159-47D3-A565-C8495CD03123}"/>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132724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AFECE-684C-4FEB-BF86-BB08444AB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DC5A9A-971C-41CB-917E-EE1FBB681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006317-7917-4309-95C9-3EE332169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D1FE18-9B20-42B3-A054-576D1D7BAB63}"/>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6" name="Footer Placeholder 5">
            <a:extLst>
              <a:ext uri="{FF2B5EF4-FFF2-40B4-BE49-F238E27FC236}">
                <a16:creationId xmlns:a16="http://schemas.microsoft.com/office/drawing/2014/main" id="{2C8BB629-699E-49C6-B605-77E9C2E85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A21A07-9D5C-435A-81EA-778233D85CE0}"/>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31136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40B0-7321-4B97-81E5-6E6030BEA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24262E-6A67-41C6-B902-1226C3AD1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868F72-8F9A-4270-8879-0958265221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A0FB86-78B4-40E2-B04E-12D6C9888745}"/>
              </a:ext>
            </a:extLst>
          </p:cNvPr>
          <p:cNvSpPr>
            <a:spLocks noGrp="1"/>
          </p:cNvSpPr>
          <p:nvPr>
            <p:ph type="dt" sz="half" idx="10"/>
          </p:nvPr>
        </p:nvSpPr>
        <p:spPr/>
        <p:txBody>
          <a:bodyPr/>
          <a:lstStyle/>
          <a:p>
            <a:fld id="{49651342-4A5A-484A-9BB2-5F25BD653F22}" type="datetimeFigureOut">
              <a:rPr lang="en-US" smtClean="0"/>
              <a:t>8/7/2020</a:t>
            </a:fld>
            <a:endParaRPr lang="en-US"/>
          </a:p>
        </p:txBody>
      </p:sp>
      <p:sp>
        <p:nvSpPr>
          <p:cNvPr id="6" name="Footer Placeholder 5">
            <a:extLst>
              <a:ext uri="{FF2B5EF4-FFF2-40B4-BE49-F238E27FC236}">
                <a16:creationId xmlns:a16="http://schemas.microsoft.com/office/drawing/2014/main" id="{E5244CC7-AC5E-4779-AA7C-A8AB3D486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D0A18-887C-49EF-B2C8-E50AF0E49AAC}"/>
              </a:ext>
            </a:extLst>
          </p:cNvPr>
          <p:cNvSpPr>
            <a:spLocks noGrp="1"/>
          </p:cNvSpPr>
          <p:nvPr>
            <p:ph type="sldNum" sz="quarter" idx="12"/>
          </p:nvPr>
        </p:nvSpPr>
        <p:spPr/>
        <p:txBody>
          <a:bodyPr/>
          <a:lstStyle/>
          <a:p>
            <a:fld id="{78AA136C-4307-46CF-8535-42ACEF231C5C}" type="slidenum">
              <a:rPr lang="en-US" smtClean="0"/>
              <a:t>‹#›</a:t>
            </a:fld>
            <a:endParaRPr lang="en-US"/>
          </a:p>
        </p:txBody>
      </p:sp>
    </p:spTree>
    <p:extLst>
      <p:ext uri="{BB962C8B-B14F-4D97-AF65-F5344CB8AC3E}">
        <p14:creationId xmlns:p14="http://schemas.microsoft.com/office/powerpoint/2010/main" val="328783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75940-9F6F-4CEC-BA18-214E5B1DC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932868-89BF-45D6-9881-9E898A9BF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F5CE4-EEBC-4531-A844-9F9D786A3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51342-4A5A-484A-9BB2-5F25BD653F22}" type="datetimeFigureOut">
              <a:rPr lang="en-US" smtClean="0"/>
              <a:t>8/7/2020</a:t>
            </a:fld>
            <a:endParaRPr lang="en-US"/>
          </a:p>
        </p:txBody>
      </p:sp>
      <p:sp>
        <p:nvSpPr>
          <p:cNvPr id="5" name="Footer Placeholder 4">
            <a:extLst>
              <a:ext uri="{FF2B5EF4-FFF2-40B4-BE49-F238E27FC236}">
                <a16:creationId xmlns:a16="http://schemas.microsoft.com/office/drawing/2014/main" id="{891272EF-9E71-4254-AC43-4CC600E34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E2B799-6127-4B81-B3D5-C5A62B82C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A136C-4307-46CF-8535-42ACEF231C5C}" type="slidenum">
              <a:rPr lang="en-US" smtClean="0"/>
              <a:t>‹#›</a:t>
            </a:fld>
            <a:endParaRPr lang="en-US"/>
          </a:p>
        </p:txBody>
      </p:sp>
    </p:spTree>
    <p:extLst>
      <p:ext uri="{BB962C8B-B14F-4D97-AF65-F5344CB8AC3E}">
        <p14:creationId xmlns:p14="http://schemas.microsoft.com/office/powerpoint/2010/main" val="70506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0503-9DC0-473E-8CE5-9F51DE51D349}"/>
              </a:ext>
            </a:extLst>
          </p:cNvPr>
          <p:cNvSpPr>
            <a:spLocks noGrp="1"/>
          </p:cNvSpPr>
          <p:nvPr>
            <p:ph type="ctrTitle"/>
          </p:nvPr>
        </p:nvSpPr>
        <p:spPr/>
        <p:txBody>
          <a:bodyPr/>
          <a:lstStyle/>
          <a:p>
            <a:r>
              <a:rPr lang="en-US" dirty="0"/>
              <a:t>Defining Terms on Race and Privilege</a:t>
            </a:r>
          </a:p>
        </p:txBody>
      </p:sp>
      <p:sp>
        <p:nvSpPr>
          <p:cNvPr id="3" name="Subtitle 2">
            <a:extLst>
              <a:ext uri="{FF2B5EF4-FFF2-40B4-BE49-F238E27FC236}">
                <a16:creationId xmlns:a16="http://schemas.microsoft.com/office/drawing/2014/main" id="{13B9C96F-7E16-47BD-BC75-35E77289C9A4}"/>
              </a:ext>
            </a:extLst>
          </p:cNvPr>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1202708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F897-3F6E-4CF1-A4DF-1DD19B63B3A2}"/>
              </a:ext>
            </a:extLst>
          </p:cNvPr>
          <p:cNvSpPr>
            <a:spLocks noGrp="1"/>
          </p:cNvSpPr>
          <p:nvPr>
            <p:ph type="title"/>
          </p:nvPr>
        </p:nvSpPr>
        <p:spPr/>
        <p:txBody>
          <a:bodyPr/>
          <a:lstStyle/>
          <a:p>
            <a:pPr algn="ctr"/>
            <a:r>
              <a:rPr lang="en-US" dirty="0"/>
              <a:t>Cultural Appropriation</a:t>
            </a:r>
          </a:p>
        </p:txBody>
      </p:sp>
      <p:sp>
        <p:nvSpPr>
          <p:cNvPr id="3" name="Content Placeholder 2">
            <a:extLst>
              <a:ext uri="{FF2B5EF4-FFF2-40B4-BE49-F238E27FC236}">
                <a16:creationId xmlns:a16="http://schemas.microsoft.com/office/drawing/2014/main" id="{07893CDF-9C4D-4401-8E71-35856CCF4C36}"/>
              </a:ext>
            </a:extLst>
          </p:cNvPr>
          <p:cNvSpPr>
            <a:spLocks noGrp="1"/>
          </p:cNvSpPr>
          <p:nvPr>
            <p:ph idx="1"/>
          </p:nvPr>
        </p:nvSpPr>
        <p:spPr/>
        <p:txBody>
          <a:bodyPr/>
          <a:lstStyle/>
          <a:p>
            <a:r>
              <a:rPr lang="en-US" dirty="0"/>
              <a:t>When a dominant group adopts symbols, religious practices, art forms or other cultural expressions from an </a:t>
            </a:r>
            <a:r>
              <a:rPr lang="en-US" dirty="0" err="1"/>
              <a:t>oppresed</a:t>
            </a:r>
            <a:r>
              <a:rPr lang="en-US" dirty="0"/>
              <a:t> group without respect for the culture they’re taking from.  For instance, dressing like a Native American for Halloween or wearing dreadlocks as a white person.  Cultural appropriation happens when the dominant group benefits from something that the minority group is usually oppressed for.  </a:t>
            </a:r>
          </a:p>
        </p:txBody>
      </p:sp>
    </p:spTree>
    <p:extLst>
      <p:ext uri="{BB962C8B-B14F-4D97-AF65-F5344CB8AC3E}">
        <p14:creationId xmlns:p14="http://schemas.microsoft.com/office/powerpoint/2010/main" val="1475407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4577F-D69B-46C5-BE54-54ED346C144F}"/>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69202658-DC3E-4025-9AB6-4655D849763C}"/>
              </a:ext>
            </a:extLst>
          </p:cNvPr>
          <p:cNvSpPr>
            <a:spLocks noGrp="1"/>
          </p:cNvSpPr>
          <p:nvPr>
            <p:ph idx="1"/>
          </p:nvPr>
        </p:nvSpPr>
        <p:spPr/>
        <p:txBody>
          <a:bodyPr/>
          <a:lstStyle/>
          <a:p>
            <a:r>
              <a:rPr lang="en-US" dirty="0"/>
              <a:t>The act of coming together in unity, after a process of truth-telling, listening and forgiveness.  This is not an easy process.  It’s important to approach the reconciliation process with loads of humility, self-examination and empathy.  </a:t>
            </a:r>
          </a:p>
        </p:txBody>
      </p:sp>
    </p:spTree>
    <p:extLst>
      <p:ext uri="{BB962C8B-B14F-4D97-AF65-F5344CB8AC3E}">
        <p14:creationId xmlns:p14="http://schemas.microsoft.com/office/powerpoint/2010/main" val="420341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A3177-20AC-423B-88FB-09518C757528}"/>
              </a:ext>
            </a:extLst>
          </p:cNvPr>
          <p:cNvSpPr>
            <a:spLocks noGrp="1"/>
          </p:cNvSpPr>
          <p:nvPr>
            <p:ph type="title"/>
          </p:nvPr>
        </p:nvSpPr>
        <p:spPr/>
        <p:txBody>
          <a:bodyPr/>
          <a:lstStyle/>
          <a:p>
            <a:pPr algn="ctr"/>
            <a:r>
              <a:rPr lang="en-US" dirty="0"/>
              <a:t>Race</a:t>
            </a:r>
          </a:p>
        </p:txBody>
      </p:sp>
      <p:sp>
        <p:nvSpPr>
          <p:cNvPr id="3" name="Content Placeholder 2">
            <a:extLst>
              <a:ext uri="{FF2B5EF4-FFF2-40B4-BE49-F238E27FC236}">
                <a16:creationId xmlns:a16="http://schemas.microsoft.com/office/drawing/2014/main" id="{ECA29E02-15FB-4440-BA0D-E7D59F61BA33}"/>
              </a:ext>
            </a:extLst>
          </p:cNvPr>
          <p:cNvSpPr>
            <a:spLocks noGrp="1"/>
          </p:cNvSpPr>
          <p:nvPr>
            <p:ph idx="1"/>
          </p:nvPr>
        </p:nvSpPr>
        <p:spPr/>
        <p:txBody>
          <a:bodyPr/>
          <a:lstStyle/>
          <a:p>
            <a:r>
              <a:rPr lang="en-US" dirty="0"/>
              <a:t>A social construct that puts people into specific categories based on their skin color.  Historically, racial categories were built in order to justify discrimination and unequal treatment of people of color.  </a:t>
            </a:r>
          </a:p>
        </p:txBody>
      </p:sp>
    </p:spTree>
    <p:extLst>
      <p:ext uri="{BB962C8B-B14F-4D97-AF65-F5344CB8AC3E}">
        <p14:creationId xmlns:p14="http://schemas.microsoft.com/office/powerpoint/2010/main" val="410505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985B-2DC1-40F6-8D63-27614922CBB4}"/>
              </a:ext>
            </a:extLst>
          </p:cNvPr>
          <p:cNvSpPr>
            <a:spLocks noGrp="1"/>
          </p:cNvSpPr>
          <p:nvPr>
            <p:ph type="title"/>
          </p:nvPr>
        </p:nvSpPr>
        <p:spPr/>
        <p:txBody>
          <a:bodyPr/>
          <a:lstStyle/>
          <a:p>
            <a:pPr algn="ctr"/>
            <a:r>
              <a:rPr lang="en-US" dirty="0"/>
              <a:t>Racial Prejudice</a:t>
            </a:r>
          </a:p>
        </p:txBody>
      </p:sp>
      <p:sp>
        <p:nvSpPr>
          <p:cNvPr id="3" name="Content Placeholder 2">
            <a:extLst>
              <a:ext uri="{FF2B5EF4-FFF2-40B4-BE49-F238E27FC236}">
                <a16:creationId xmlns:a16="http://schemas.microsoft.com/office/drawing/2014/main" id="{9AE37216-E173-4FE8-950B-655CEF95F083}"/>
              </a:ext>
            </a:extLst>
          </p:cNvPr>
          <p:cNvSpPr>
            <a:spLocks noGrp="1"/>
          </p:cNvSpPr>
          <p:nvPr>
            <p:ph idx="1"/>
          </p:nvPr>
        </p:nvSpPr>
        <p:spPr/>
        <p:txBody>
          <a:bodyPr/>
          <a:lstStyle/>
          <a:p>
            <a:pPr marL="0" indent="0">
              <a:buNone/>
            </a:pPr>
            <a:r>
              <a:rPr lang="en-US" dirty="0"/>
              <a:t>Baseless beliefs or attitudes toward members of a particular race which often leads to negative thoughts, harmful, stereotypes, and discrimination.</a:t>
            </a:r>
          </a:p>
        </p:txBody>
      </p:sp>
    </p:spTree>
    <p:extLst>
      <p:ext uri="{BB962C8B-B14F-4D97-AF65-F5344CB8AC3E}">
        <p14:creationId xmlns:p14="http://schemas.microsoft.com/office/powerpoint/2010/main" val="117429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FB2C-850A-43BA-838D-349C49D023DF}"/>
              </a:ext>
            </a:extLst>
          </p:cNvPr>
          <p:cNvSpPr>
            <a:spLocks noGrp="1"/>
          </p:cNvSpPr>
          <p:nvPr>
            <p:ph type="title"/>
          </p:nvPr>
        </p:nvSpPr>
        <p:spPr/>
        <p:txBody>
          <a:bodyPr/>
          <a:lstStyle/>
          <a:p>
            <a:pPr algn="ctr"/>
            <a:r>
              <a:rPr lang="en-US" dirty="0"/>
              <a:t>Racism</a:t>
            </a:r>
          </a:p>
        </p:txBody>
      </p:sp>
      <p:sp>
        <p:nvSpPr>
          <p:cNvPr id="3" name="Content Placeholder 2">
            <a:extLst>
              <a:ext uri="{FF2B5EF4-FFF2-40B4-BE49-F238E27FC236}">
                <a16:creationId xmlns:a16="http://schemas.microsoft.com/office/drawing/2014/main" id="{B07F1447-3E54-46A3-A45C-C77EF3BD40A2}"/>
              </a:ext>
            </a:extLst>
          </p:cNvPr>
          <p:cNvSpPr>
            <a:spLocks noGrp="1"/>
          </p:cNvSpPr>
          <p:nvPr>
            <p:ph idx="1"/>
          </p:nvPr>
        </p:nvSpPr>
        <p:spPr/>
        <p:txBody>
          <a:bodyPr/>
          <a:lstStyle/>
          <a:p>
            <a:pPr marL="0" indent="0">
              <a:buNone/>
            </a:pPr>
            <a:r>
              <a:rPr lang="en-US" dirty="0"/>
              <a:t>The unequal treatment of other racial groups by a majority race that holds economic or social power.  Power is the cornerstone of racism, which is why “reverse racism” is not really possible.</a:t>
            </a:r>
          </a:p>
        </p:txBody>
      </p:sp>
    </p:spTree>
    <p:extLst>
      <p:ext uri="{BB962C8B-B14F-4D97-AF65-F5344CB8AC3E}">
        <p14:creationId xmlns:p14="http://schemas.microsoft.com/office/powerpoint/2010/main" val="334775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09CD-5E58-460C-8654-7BD8F57461F5}"/>
              </a:ext>
            </a:extLst>
          </p:cNvPr>
          <p:cNvSpPr>
            <a:spLocks noGrp="1"/>
          </p:cNvSpPr>
          <p:nvPr>
            <p:ph type="ctrTitle"/>
          </p:nvPr>
        </p:nvSpPr>
        <p:spPr/>
        <p:txBody>
          <a:bodyPr/>
          <a:lstStyle/>
          <a:p>
            <a:r>
              <a:rPr lang="en-US" dirty="0"/>
              <a:t>Systemic Racism</a:t>
            </a:r>
          </a:p>
        </p:txBody>
      </p:sp>
      <p:sp>
        <p:nvSpPr>
          <p:cNvPr id="3" name="Subtitle 2">
            <a:extLst>
              <a:ext uri="{FF2B5EF4-FFF2-40B4-BE49-F238E27FC236}">
                <a16:creationId xmlns:a16="http://schemas.microsoft.com/office/drawing/2014/main" id="{8DEDD97D-C9C8-42C1-9C88-609318C11B20}"/>
              </a:ext>
            </a:extLst>
          </p:cNvPr>
          <p:cNvSpPr>
            <a:spLocks noGrp="1"/>
          </p:cNvSpPr>
          <p:nvPr>
            <p:ph type="subTitle" idx="1"/>
          </p:nvPr>
        </p:nvSpPr>
        <p:spPr/>
        <p:txBody>
          <a:bodyPr/>
          <a:lstStyle/>
          <a:p>
            <a:pPr algn="l"/>
            <a:r>
              <a:rPr lang="en-US" dirty="0"/>
              <a:t>The laws, practices and norms built in a society over time that disadvantage members of the society based on their race.</a:t>
            </a:r>
          </a:p>
        </p:txBody>
      </p:sp>
    </p:spTree>
    <p:extLst>
      <p:ext uri="{BB962C8B-B14F-4D97-AF65-F5344CB8AC3E}">
        <p14:creationId xmlns:p14="http://schemas.microsoft.com/office/powerpoint/2010/main" val="179444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98E2E-5D7C-416F-ACB5-4C5AE395C198}"/>
              </a:ext>
            </a:extLst>
          </p:cNvPr>
          <p:cNvSpPr>
            <a:spLocks noGrp="1"/>
          </p:cNvSpPr>
          <p:nvPr>
            <p:ph type="title"/>
          </p:nvPr>
        </p:nvSpPr>
        <p:spPr/>
        <p:txBody>
          <a:bodyPr/>
          <a:lstStyle/>
          <a:p>
            <a:pPr algn="ctr"/>
            <a:r>
              <a:rPr lang="en-US" dirty="0"/>
              <a:t>POC</a:t>
            </a:r>
          </a:p>
        </p:txBody>
      </p:sp>
      <p:sp>
        <p:nvSpPr>
          <p:cNvPr id="3" name="Content Placeholder 2">
            <a:extLst>
              <a:ext uri="{FF2B5EF4-FFF2-40B4-BE49-F238E27FC236}">
                <a16:creationId xmlns:a16="http://schemas.microsoft.com/office/drawing/2014/main" id="{8ABE2956-53CC-4FFD-9E95-407F465DF872}"/>
              </a:ext>
            </a:extLst>
          </p:cNvPr>
          <p:cNvSpPr>
            <a:spLocks noGrp="1"/>
          </p:cNvSpPr>
          <p:nvPr>
            <p:ph idx="1"/>
          </p:nvPr>
        </p:nvSpPr>
        <p:spPr/>
        <p:txBody>
          <a:bodyPr/>
          <a:lstStyle/>
          <a:p>
            <a:r>
              <a:rPr lang="en-US" dirty="0"/>
              <a:t>People/person of color, often the preferred term over “non-white” because it doesn’t describe people with a negative adjective.  </a:t>
            </a:r>
          </a:p>
        </p:txBody>
      </p:sp>
    </p:spTree>
    <p:extLst>
      <p:ext uri="{BB962C8B-B14F-4D97-AF65-F5344CB8AC3E}">
        <p14:creationId xmlns:p14="http://schemas.microsoft.com/office/powerpoint/2010/main" val="195028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FF53-10C2-49F9-8817-5D23D7F93C96}"/>
              </a:ext>
            </a:extLst>
          </p:cNvPr>
          <p:cNvSpPr>
            <a:spLocks noGrp="1"/>
          </p:cNvSpPr>
          <p:nvPr>
            <p:ph type="title"/>
          </p:nvPr>
        </p:nvSpPr>
        <p:spPr/>
        <p:txBody>
          <a:bodyPr/>
          <a:lstStyle/>
          <a:p>
            <a:pPr algn="ctr"/>
            <a:r>
              <a:rPr lang="en-US" dirty="0"/>
              <a:t>Color Blind</a:t>
            </a:r>
          </a:p>
        </p:txBody>
      </p:sp>
      <p:sp>
        <p:nvSpPr>
          <p:cNvPr id="3" name="Content Placeholder 2">
            <a:extLst>
              <a:ext uri="{FF2B5EF4-FFF2-40B4-BE49-F238E27FC236}">
                <a16:creationId xmlns:a16="http://schemas.microsoft.com/office/drawing/2014/main" id="{A5F86C68-09A5-48F3-9A16-44C567F99FC7}"/>
              </a:ext>
            </a:extLst>
          </p:cNvPr>
          <p:cNvSpPr>
            <a:spLocks noGrp="1"/>
          </p:cNvSpPr>
          <p:nvPr>
            <p:ph idx="1"/>
          </p:nvPr>
        </p:nvSpPr>
        <p:spPr/>
        <p:txBody>
          <a:bodyPr/>
          <a:lstStyle/>
          <a:p>
            <a:r>
              <a:rPr lang="en-US" dirty="0"/>
              <a:t>The idea that a person “doesn’t see color” and is therefore not a racist.  This attitude is problematic because it ignores the unique experiences and perspectives of people of color by assuming a worldview that is normative for white people only.  It also ignores or negates God’s creativity.  </a:t>
            </a:r>
          </a:p>
        </p:txBody>
      </p:sp>
    </p:spTree>
    <p:extLst>
      <p:ext uri="{BB962C8B-B14F-4D97-AF65-F5344CB8AC3E}">
        <p14:creationId xmlns:p14="http://schemas.microsoft.com/office/powerpoint/2010/main" val="1529136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102A7-3730-4CA0-AD12-C5677A744166}"/>
              </a:ext>
            </a:extLst>
          </p:cNvPr>
          <p:cNvSpPr>
            <a:spLocks noGrp="1"/>
          </p:cNvSpPr>
          <p:nvPr>
            <p:ph type="title"/>
          </p:nvPr>
        </p:nvSpPr>
        <p:spPr/>
        <p:txBody>
          <a:bodyPr/>
          <a:lstStyle/>
          <a:p>
            <a:pPr algn="ctr"/>
            <a:r>
              <a:rPr lang="en-US" dirty="0"/>
              <a:t>Black Male Code</a:t>
            </a:r>
          </a:p>
        </p:txBody>
      </p:sp>
      <p:sp>
        <p:nvSpPr>
          <p:cNvPr id="3" name="Content Placeholder 2">
            <a:extLst>
              <a:ext uri="{FF2B5EF4-FFF2-40B4-BE49-F238E27FC236}">
                <a16:creationId xmlns:a16="http://schemas.microsoft.com/office/drawing/2014/main" id="{FA03FA42-B773-4B8D-8FDA-F8EE0B21F116}"/>
              </a:ext>
            </a:extLst>
          </p:cNvPr>
          <p:cNvSpPr>
            <a:spLocks noGrp="1"/>
          </p:cNvSpPr>
          <p:nvPr>
            <p:ph idx="1"/>
          </p:nvPr>
        </p:nvSpPr>
        <p:spPr/>
        <p:txBody>
          <a:bodyPr/>
          <a:lstStyle/>
          <a:p>
            <a:r>
              <a:rPr lang="en-US" dirty="0"/>
              <a:t>The unspoken, unwritten rules that govern how black men must act in public in order to protect themselves from harm. (For example, “don’t wear your hood up at night” or “don’t put your hands anywhere but up when confronted by police” or “stay vigilant, especially when in an affluent neighborhood.”)</a:t>
            </a:r>
          </a:p>
        </p:txBody>
      </p:sp>
    </p:spTree>
    <p:extLst>
      <p:ext uri="{BB962C8B-B14F-4D97-AF65-F5344CB8AC3E}">
        <p14:creationId xmlns:p14="http://schemas.microsoft.com/office/powerpoint/2010/main" val="318533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3168-E708-4E0C-8A91-10BC9E1CFF5C}"/>
              </a:ext>
            </a:extLst>
          </p:cNvPr>
          <p:cNvSpPr>
            <a:spLocks noGrp="1"/>
          </p:cNvSpPr>
          <p:nvPr>
            <p:ph type="title"/>
          </p:nvPr>
        </p:nvSpPr>
        <p:spPr/>
        <p:txBody>
          <a:bodyPr/>
          <a:lstStyle/>
          <a:p>
            <a:pPr algn="ctr"/>
            <a:r>
              <a:rPr lang="en-US" dirty="0"/>
              <a:t>White Privilege</a:t>
            </a:r>
          </a:p>
        </p:txBody>
      </p:sp>
      <p:sp>
        <p:nvSpPr>
          <p:cNvPr id="3" name="Content Placeholder 2">
            <a:extLst>
              <a:ext uri="{FF2B5EF4-FFF2-40B4-BE49-F238E27FC236}">
                <a16:creationId xmlns:a16="http://schemas.microsoft.com/office/drawing/2014/main" id="{F3CBE6C3-EDCD-44FB-83CB-5CDA34D2DB6E}"/>
              </a:ext>
            </a:extLst>
          </p:cNvPr>
          <p:cNvSpPr>
            <a:spLocks noGrp="1"/>
          </p:cNvSpPr>
          <p:nvPr>
            <p:ph idx="1"/>
          </p:nvPr>
        </p:nvSpPr>
        <p:spPr/>
        <p:txBody>
          <a:bodyPr/>
          <a:lstStyle/>
          <a:p>
            <a:r>
              <a:rPr lang="en-US" dirty="0"/>
              <a:t>Unearned benefits held by white people.  White privilege manifests itself in social and economical advantages, which may or may not be visible or acknowledged.  Privilege is usually a result of historic subjugation and systemic oppression of another group of people.  You know you can decide when or where to engage with the realities of racism in our world.  </a:t>
            </a:r>
          </a:p>
        </p:txBody>
      </p:sp>
    </p:spTree>
    <p:extLst>
      <p:ext uri="{BB962C8B-B14F-4D97-AF65-F5344CB8AC3E}">
        <p14:creationId xmlns:p14="http://schemas.microsoft.com/office/powerpoint/2010/main" val="2172783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449</Words>
  <Application>Microsoft Office PowerPoint</Application>
  <PresentationFormat>Widescreen</PresentationFormat>
  <Paragraphs>21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Defining Terms on Race and Privilege</vt:lpstr>
      <vt:lpstr>Race</vt:lpstr>
      <vt:lpstr>Racial Prejudice</vt:lpstr>
      <vt:lpstr>Racism</vt:lpstr>
      <vt:lpstr>Systemic Racism</vt:lpstr>
      <vt:lpstr>POC</vt:lpstr>
      <vt:lpstr>Color Blind</vt:lpstr>
      <vt:lpstr>Black Male Code</vt:lpstr>
      <vt:lpstr>White Privilege</vt:lpstr>
      <vt:lpstr>Cultural Appropriation</vt:lpstr>
      <vt:lpstr>Reconciliation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Terms on Race and Privilege</dc:title>
  <dc:creator>Steven Beumer</dc:creator>
  <cp:lastModifiedBy>Phyllis Wade</cp:lastModifiedBy>
  <cp:revision>7</cp:revision>
  <cp:lastPrinted>2019-09-12T20:38:44Z</cp:lastPrinted>
  <dcterms:created xsi:type="dcterms:W3CDTF">2019-09-10T21:24:34Z</dcterms:created>
  <dcterms:modified xsi:type="dcterms:W3CDTF">2020-08-07T21:47:44Z</dcterms:modified>
</cp:coreProperties>
</file>